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808"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dirty="0"/>
              <a:t>The biggest cost to the garden is the cost of wood to repair and build new raised beds. The sources of income include Donations and Grants for the garden. And Water usually costs about $200 each month which the garden will soon have to pay for itself. There is also a portable generator for electricity for special events and will soon be some solar panels installed.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There are many events held at the garden that try to promote community involvement and learning. There is a total of 300 volunteers that come to work in the garden, including groups that come as part of special programs or educational purposes. These include Mom and Tots gardeners, a ½ day garden camp, and a couple of unit 4 employment programs.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5" name="Shape 1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a:p>
            <a:pPr lvl="0">
              <a:spcBef>
                <a:spcPts val="0"/>
              </a:spcBef>
              <a:buNone/>
            </a:pPr>
            <a:r>
              <a:rPr lang="en"/>
              <a:t>Establish an honor garden (already in the works) to recognize those who have done significant work towards making the community a better place</a:t>
            </a:r>
          </a:p>
          <a:p>
            <a:pPr lvl="0">
              <a:spcBef>
                <a:spcPts val="0"/>
              </a:spcBef>
              <a:buNone/>
            </a:pPr>
            <a:endParaRPr/>
          </a:p>
          <a:p>
            <a:pPr lvl="0">
              <a:spcBef>
                <a:spcPts val="0"/>
              </a:spcBef>
              <a:buNone/>
            </a:pPr>
            <a:r>
              <a:rPr lang="en"/>
              <a:t>Greenhouse to be able to run for more of the year</a:t>
            </a:r>
          </a:p>
          <a:p>
            <a:pPr lvl="0">
              <a:spcBef>
                <a:spcPts val="0"/>
              </a:spcBef>
              <a:buNone/>
            </a:pPr>
            <a:endParaRPr/>
          </a:p>
          <a:p>
            <a:pPr lvl="0">
              <a:spcBef>
                <a:spcPts val="0"/>
              </a:spcBef>
              <a:buNone/>
            </a:pPr>
            <a:r>
              <a:rPr lang="en"/>
              <a:t>Irrigation system to make it more sustainable</a:t>
            </a:r>
          </a:p>
          <a:p>
            <a:pPr lvl="0">
              <a:spcBef>
                <a:spcPts val="0"/>
              </a:spcBef>
              <a:buNone/>
            </a:pPr>
            <a:endParaRPr/>
          </a:p>
          <a:p>
            <a:pPr lvl="0">
              <a:spcBef>
                <a:spcPts val="0"/>
              </a:spcBef>
              <a:buNone/>
            </a:pPr>
            <a:r>
              <a:rPr lang="en"/>
              <a:t>Want more land for community programs as well as programs with local universities such as U of I. Not only community members relying and interacting with the garden.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You will be working with randolph street community garden. </a:t>
            </a:r>
          </a:p>
          <a:p>
            <a:pPr lvl="0">
              <a:spcBef>
                <a:spcPts val="0"/>
              </a:spcBef>
              <a:buNone/>
            </a:pPr>
            <a:endParaRPr/>
          </a:p>
          <a:p>
            <a:pPr lvl="0">
              <a:spcBef>
                <a:spcPts val="0"/>
              </a:spcBef>
              <a:buNone/>
            </a:pPr>
            <a:r>
              <a:rPr lang="en"/>
              <a:t>Located in northern champaign within a relatively old and poor neighborhood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sz="1200">
                <a:latin typeface="Times New Roman"/>
                <a:ea typeface="Times New Roman"/>
                <a:cs typeface="Times New Roman"/>
                <a:sym typeface="Times New Roman"/>
              </a:rPr>
              <a:t>Especially with being in poor area one main goal is to improve access to fresh foods </a:t>
            </a:r>
          </a:p>
          <a:p>
            <a:pPr lvl="0">
              <a:spcBef>
                <a:spcPts val="0"/>
              </a:spcBef>
              <a:buNone/>
            </a:pPr>
            <a:endParaRPr sz="1200">
              <a:latin typeface="Times New Roman"/>
              <a:ea typeface="Times New Roman"/>
              <a:cs typeface="Times New Roman"/>
              <a:sym typeface="Times New Roman"/>
            </a:endParaRPr>
          </a:p>
          <a:p>
            <a:pPr lvl="0">
              <a:spcBef>
                <a:spcPts val="0"/>
              </a:spcBef>
              <a:buNone/>
            </a:pPr>
            <a:r>
              <a:rPr lang="en" sz="1200">
                <a:latin typeface="Times New Roman"/>
                <a:ea typeface="Times New Roman"/>
                <a:cs typeface="Times New Roman"/>
                <a:sym typeface="Times New Roman"/>
              </a:rPr>
              <a:t>Have many programs with the intention of providing educational programing to the  youth and adults about the benefits of gardening</a:t>
            </a:r>
          </a:p>
          <a:p>
            <a:pPr lvl="0">
              <a:spcBef>
                <a:spcPts val="0"/>
              </a:spcBef>
              <a:buNone/>
            </a:pPr>
            <a:endParaRPr sz="1200">
              <a:latin typeface="Times New Roman"/>
              <a:ea typeface="Times New Roman"/>
              <a:cs typeface="Times New Roman"/>
              <a:sym typeface="Times New Roman"/>
            </a:endParaRPr>
          </a:p>
          <a:p>
            <a:pPr lvl="0">
              <a:spcBef>
                <a:spcPts val="0"/>
              </a:spcBef>
              <a:buNone/>
            </a:pPr>
            <a:r>
              <a:rPr lang="en" sz="1200">
                <a:latin typeface="Times New Roman"/>
                <a:ea typeface="Times New Roman"/>
                <a:cs typeface="Times New Roman"/>
                <a:sym typeface="Times New Roman"/>
              </a:rPr>
              <a:t>Another big goal of the garden is to pass on the traditions of healthy living and gardening to the children who live in the area. Does so by targeting younger residents with programs such as “culture club” which I will talk about in next slide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Arguably the most important role that the garden fills is that provides a community environment intended to make the north end feel cohesive. Does so by creating a venue for outdoor activities for neighborhood families. Not only gardening</a:t>
            </a:r>
          </a:p>
          <a:p>
            <a:pPr lvl="0">
              <a:spcBef>
                <a:spcPts val="0"/>
              </a:spcBef>
              <a:buNone/>
            </a:pPr>
            <a:endParaRPr/>
          </a:p>
          <a:p>
            <a:pPr lvl="0" indent="457200">
              <a:spcBef>
                <a:spcPts val="0"/>
              </a:spcBef>
              <a:buNone/>
            </a:pPr>
            <a:r>
              <a:rPr lang="en"/>
              <a:t>Large scale (making everyone feel like a part of a greater cause)</a:t>
            </a:r>
          </a:p>
          <a:p>
            <a:pPr lvl="0">
              <a:spcBef>
                <a:spcPts val="0"/>
              </a:spcBef>
              <a:buNone/>
            </a:pPr>
            <a:endParaRPr/>
          </a:p>
          <a:p>
            <a:pPr lvl="0" indent="457200" rtl="0">
              <a:spcBef>
                <a:spcPts val="0"/>
              </a:spcBef>
              <a:buNone/>
            </a:pPr>
            <a:r>
              <a:rPr lang="en"/>
              <a:t>Small scale (individuals meet and become friends)</a:t>
            </a:r>
          </a:p>
          <a:p>
            <a:pPr marL="0" lvl="0" indent="0" rtl="0">
              <a:spcBef>
                <a:spcPts val="0"/>
              </a:spcBef>
              <a:buNone/>
            </a:pPr>
            <a:endParaRPr/>
          </a:p>
          <a:p>
            <a:pPr marL="0" lvl="0" indent="0" rtl="0">
              <a:spcBef>
                <a:spcPts val="0"/>
              </a:spcBef>
              <a:buNone/>
            </a:pPr>
            <a:r>
              <a:rPr lang="en"/>
              <a:t>Culture club with “church of the brethren”</a:t>
            </a:r>
          </a:p>
          <a:p>
            <a:pPr marL="0" lvl="0" indent="0" rtl="0">
              <a:spcBef>
                <a:spcPts val="0"/>
              </a:spcBef>
              <a:buNone/>
            </a:pPr>
            <a:endParaRPr/>
          </a:p>
          <a:p>
            <a:pPr marL="0" lvl="0" indent="0" rtl="0">
              <a:spcBef>
                <a:spcPts val="0"/>
              </a:spcBef>
              <a:buNone/>
            </a:pPr>
            <a:r>
              <a:rPr lang="en"/>
              <a:t>	Cook for people in need (such as for TIMES center)</a:t>
            </a:r>
          </a:p>
          <a:p>
            <a:pPr marL="0" lvl="0" indent="0" rtl="0">
              <a:spcBef>
                <a:spcPts val="0"/>
              </a:spcBef>
              <a:buNone/>
            </a:pPr>
            <a:endParaRPr/>
          </a:p>
          <a:p>
            <a:pPr marL="0" lvl="0" indent="0">
              <a:spcBef>
                <a:spcPts val="0"/>
              </a:spcBef>
              <a:buNone/>
            </a:pPr>
            <a:r>
              <a:rPr lang="en"/>
              <a:t>	Also benefits community by teaching kids how to cook</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We took the questions that you had previously submitted and created a survey which we gave to Dawn Blackman, the garden director. The physical dimensions of the garden consist of 70 raised beds, that are 4 feet by 15 feet. There is typically about 3-4 feet between the beds and there is also an artichoke garden that is dug into the ground and filled with compost. </a:t>
            </a:r>
          </a:p>
          <a:p>
            <a:pPr lvl="0">
              <a:spcBef>
                <a:spcPts val="0"/>
              </a:spcBef>
              <a:buNone/>
            </a:pPr>
            <a:endParaRPr/>
          </a:p>
          <a:p>
            <a:pPr lvl="0">
              <a:spcBef>
                <a:spcPts val="0"/>
              </a:spcBef>
              <a:buNone/>
            </a:pPr>
            <a:r>
              <a:rPr lang="en"/>
              <a:t>There is also a new section of the garden that is about ¼ of an acre and is currently being developed into gardening spaces.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5" name="Shape 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As you can see, the garden incorporates many types of crops, all of which have different needs for soil, sunlight, water, growing season, and labor needs. So in defining a point of view and problem it is important to know about what the different needs are in the different areas of the garden.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3" name="Shape 9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The garden runs through many of the warmer months. Planting begins in march and april and most of the harvest is done by around thanksgiving each year. As the harvest is happening most of the crops have to be sold or given away immediately because there is very little refrigerated space for storage of fresh produce.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Currently the garden gets its water through the Unit 4 School District. They use regular faucet water for the most part, watering daily unless there is a lot of rain. The only irrigation system is a limited system of drip hoses, but much of the irrigation is done manually and the hoses must be hauled from place to place in the garden. The garden is also preparing to stand alone, without the support of the school district, so would like a better system of irrigation, preferably one that doesn’t involve chlorine or fluorine.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6" name="Shape 10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
              <a:t>The crops in the garden are not certified as organic but there are no herbicides, fertilizers, or pesticides used. The soil that is used comes from compost produced by the garden or from compost from the landscape recycling center.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11708" y="744575"/>
            <a:ext cx="8520600" cy="2052600"/>
          </a:xfrm>
          <a:prstGeom prst="rect">
            <a:avLst/>
          </a:prstGeom>
        </p:spPr>
        <p:txBody>
          <a:bodyPr lIns="91425" tIns="91425" rIns="91425" bIns="91425" anchor="b" anchorCtr="0">
            <a:noAutofit/>
          </a:bodyPr>
          <a:lstStyle/>
          <a:p>
            <a:pPr lvl="0">
              <a:spcBef>
                <a:spcPts val="0"/>
              </a:spcBef>
              <a:buNone/>
            </a:pPr>
            <a:r>
              <a:rPr lang="en"/>
              <a:t>	Consumer Oriented Design Garden Project</a:t>
            </a:r>
          </a:p>
        </p:txBody>
      </p:sp>
      <p:sp>
        <p:nvSpPr>
          <p:cNvPr id="55" name="Shape 55"/>
          <p:cNvSpPr txBox="1">
            <a:spLocks noGrp="1"/>
          </p:cNvSpPr>
          <p:nvPr>
            <p:ph type="subTitle" idx="1"/>
          </p:nvPr>
        </p:nvSpPr>
        <p:spPr>
          <a:xfrm>
            <a:off x="311700" y="2834125"/>
            <a:ext cx="8520600" cy="792600"/>
          </a:xfrm>
          <a:prstGeom prst="rect">
            <a:avLst/>
          </a:prstGeom>
        </p:spPr>
        <p:txBody>
          <a:bodyPr lIns="91425" tIns="91425" rIns="91425" bIns="91425" anchor="t" anchorCtr="0">
            <a:noAutofit/>
          </a:bodyPr>
          <a:lstStyle/>
          <a:p>
            <a:pPr lvl="0">
              <a:spcBef>
                <a:spcPts val="0"/>
              </a:spcBef>
              <a:buNone/>
            </a:pPr>
            <a:r>
              <a:rPr lang="en"/>
              <a:t>By: Dale Robbennolt and Kevin Grosman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Money</a:t>
            </a:r>
          </a:p>
        </p:txBody>
      </p:sp>
      <p:sp>
        <p:nvSpPr>
          <p:cNvPr id="115" name="Shape 115"/>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pPr>
            <a:r>
              <a:rPr lang="en"/>
              <a:t>Currently the cost of water is about $200 per month, which is paid for by Unit 4 but the garden is preparing to stand alone</a:t>
            </a:r>
          </a:p>
          <a:p>
            <a:pPr marL="457200" lvl="0" indent="-228600" rtl="0">
              <a:spcBef>
                <a:spcPts val="0"/>
              </a:spcBef>
            </a:pPr>
            <a:r>
              <a:rPr lang="en"/>
              <a:t>The biggest expense is wood to repair and build new raised beds</a:t>
            </a:r>
          </a:p>
          <a:p>
            <a:pPr marL="457200" lvl="0" indent="-228600" rtl="0">
              <a:spcBef>
                <a:spcPts val="0"/>
              </a:spcBef>
            </a:pPr>
            <a:r>
              <a:rPr lang="en"/>
              <a:t>The biggest sources of income are Donations and Grants</a:t>
            </a:r>
          </a:p>
          <a:p>
            <a:pPr marL="457200" lvl="0" indent="-228600" rtl="0">
              <a:spcBef>
                <a:spcPts val="0"/>
              </a:spcBef>
            </a:pPr>
            <a:r>
              <a:rPr lang="en"/>
              <a:t>Portable generator for electricity</a:t>
            </a:r>
          </a:p>
          <a:p>
            <a:pPr marL="457200" lvl="0" indent="-228600">
              <a:spcBef>
                <a:spcPts val="0"/>
              </a:spcBef>
            </a:pPr>
            <a:r>
              <a:rPr lang="en"/>
              <a:t>There will soon be some solar panels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Volunteers</a:t>
            </a:r>
          </a:p>
        </p:txBody>
      </p:sp>
      <p:sp>
        <p:nvSpPr>
          <p:cNvPr id="121" name="Shape 121"/>
          <p:cNvSpPr txBox="1">
            <a:spLocks noGrp="1"/>
          </p:cNvSpPr>
          <p:nvPr>
            <p:ph type="body" idx="1"/>
          </p:nvPr>
        </p:nvSpPr>
        <p:spPr>
          <a:xfrm>
            <a:off x="311700" y="1152475"/>
            <a:ext cx="4700700" cy="3416400"/>
          </a:xfrm>
          <a:prstGeom prst="rect">
            <a:avLst/>
          </a:prstGeom>
        </p:spPr>
        <p:txBody>
          <a:bodyPr lIns="91425" tIns="91425" rIns="91425" bIns="91425" anchor="t" anchorCtr="0">
            <a:noAutofit/>
          </a:bodyPr>
          <a:lstStyle/>
          <a:p>
            <a:pPr marL="457200" lvl="0" indent="-228600" rtl="0">
              <a:spcBef>
                <a:spcPts val="0"/>
              </a:spcBef>
            </a:pPr>
            <a:r>
              <a:rPr lang="en"/>
              <a:t>There are about 300 total Volunteers</a:t>
            </a:r>
          </a:p>
          <a:p>
            <a:pPr marL="914400" lvl="1" indent="-228600" rtl="0">
              <a:spcBef>
                <a:spcPts val="0"/>
              </a:spcBef>
            </a:pPr>
            <a:r>
              <a:rPr lang="en"/>
              <a:t>Mom and Tots Gardeners</a:t>
            </a:r>
          </a:p>
          <a:p>
            <a:pPr marL="914400" lvl="1" indent="-228600" rtl="0">
              <a:spcBef>
                <a:spcPts val="0"/>
              </a:spcBef>
            </a:pPr>
            <a:r>
              <a:rPr lang="en"/>
              <a:t>½ day Garden Camp</a:t>
            </a:r>
          </a:p>
          <a:p>
            <a:pPr marL="914400" lvl="1" indent="-228600" rtl="0">
              <a:spcBef>
                <a:spcPts val="0"/>
              </a:spcBef>
            </a:pPr>
            <a:r>
              <a:rPr lang="en"/>
              <a:t>Unit 4 employment programs</a:t>
            </a:r>
          </a:p>
          <a:p>
            <a:pPr marL="457200" lvl="0" indent="-228600" rtl="0">
              <a:spcBef>
                <a:spcPts val="0"/>
              </a:spcBef>
            </a:pPr>
            <a:r>
              <a:rPr lang="en"/>
              <a:t>There are often special events and parties where large group come to participate in events. </a:t>
            </a:r>
          </a:p>
        </p:txBody>
      </p:sp>
      <p:pic>
        <p:nvPicPr>
          <p:cNvPr id="122" name="Shape 122"/>
          <p:cNvPicPr preferRelativeResize="0"/>
          <p:nvPr/>
        </p:nvPicPr>
        <p:blipFill>
          <a:blip r:embed="rId3">
            <a:alphaModFix/>
          </a:blip>
          <a:stretch>
            <a:fillRect/>
          </a:stretch>
        </p:blipFill>
        <p:spPr>
          <a:xfrm>
            <a:off x="5012374" y="671600"/>
            <a:ext cx="3730550" cy="43781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Garden Goals: Long-term</a:t>
            </a:r>
          </a:p>
        </p:txBody>
      </p:sp>
      <p:sp>
        <p:nvSpPr>
          <p:cNvPr id="128" name="Shape 128"/>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spcAft>
                <a:spcPts val="0"/>
              </a:spcAft>
            </a:pPr>
            <a:r>
              <a:rPr lang="en"/>
              <a:t>Establish an honor garden</a:t>
            </a:r>
          </a:p>
          <a:p>
            <a:pPr lvl="0" rtl="0">
              <a:spcBef>
                <a:spcPts val="0"/>
              </a:spcBef>
              <a:spcAft>
                <a:spcPts val="0"/>
              </a:spcAft>
              <a:buNone/>
            </a:pPr>
            <a:endParaRPr/>
          </a:p>
          <a:p>
            <a:pPr marL="457200" lvl="0" indent="-228600" rtl="0">
              <a:spcBef>
                <a:spcPts val="0"/>
              </a:spcBef>
              <a:spcAft>
                <a:spcPts val="0"/>
              </a:spcAft>
            </a:pPr>
            <a:r>
              <a:rPr lang="en"/>
              <a:t>Install a greenhouse</a:t>
            </a:r>
          </a:p>
          <a:p>
            <a:pPr lvl="0" rtl="0">
              <a:spcBef>
                <a:spcPts val="0"/>
              </a:spcBef>
              <a:spcAft>
                <a:spcPts val="0"/>
              </a:spcAft>
              <a:buNone/>
            </a:pPr>
            <a:endParaRPr/>
          </a:p>
          <a:p>
            <a:pPr marL="457200" lvl="0" indent="-228600" rtl="0">
              <a:spcBef>
                <a:spcPts val="0"/>
              </a:spcBef>
              <a:spcAft>
                <a:spcPts val="0"/>
              </a:spcAft>
            </a:pPr>
            <a:r>
              <a:rPr lang="en"/>
              <a:t>Establish a sustainable irrigation system</a:t>
            </a:r>
          </a:p>
          <a:p>
            <a:pPr lvl="0" rtl="0">
              <a:spcBef>
                <a:spcPts val="0"/>
              </a:spcBef>
              <a:spcAft>
                <a:spcPts val="0"/>
              </a:spcAft>
              <a:buNone/>
            </a:pPr>
            <a:endParaRPr/>
          </a:p>
          <a:p>
            <a:pPr marL="457200" lvl="0" indent="-228600" rtl="0">
              <a:spcBef>
                <a:spcPts val="0"/>
              </a:spcBef>
              <a:spcAft>
                <a:spcPts val="0"/>
              </a:spcAft>
            </a:pPr>
            <a:r>
              <a:rPr lang="en"/>
              <a:t>Obtain more land for programs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ctrTitle"/>
          </p:nvPr>
        </p:nvSpPr>
        <p:spPr>
          <a:xfrm>
            <a:off x="311708" y="153775"/>
            <a:ext cx="8520600" cy="2052600"/>
          </a:xfrm>
          <a:prstGeom prst="rect">
            <a:avLst/>
          </a:prstGeom>
        </p:spPr>
        <p:txBody>
          <a:bodyPr lIns="91425" tIns="91425" rIns="91425" bIns="91425" anchor="b" anchorCtr="0">
            <a:noAutofit/>
          </a:bodyPr>
          <a:lstStyle/>
          <a:p>
            <a:pPr lvl="0" rtl="0">
              <a:spcBef>
                <a:spcPts val="0"/>
              </a:spcBef>
              <a:buNone/>
            </a:pPr>
            <a:r>
              <a:rPr lang="en"/>
              <a:t>Randolph-Street community Garden</a:t>
            </a:r>
          </a:p>
        </p:txBody>
      </p:sp>
      <p:pic>
        <p:nvPicPr>
          <p:cNvPr id="61" name="Shape 61"/>
          <p:cNvPicPr preferRelativeResize="0"/>
          <p:nvPr/>
        </p:nvPicPr>
        <p:blipFill>
          <a:blip r:embed="rId3">
            <a:alphaModFix/>
          </a:blip>
          <a:stretch>
            <a:fillRect/>
          </a:stretch>
        </p:blipFill>
        <p:spPr>
          <a:xfrm>
            <a:off x="2932428" y="2367850"/>
            <a:ext cx="3279149" cy="24743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Garden Goals: Ongoing</a:t>
            </a:r>
          </a:p>
        </p:txBody>
      </p:sp>
      <p:sp>
        <p:nvSpPr>
          <p:cNvPr id="67" name="Shape 67"/>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spcAft>
                <a:spcPts val="0"/>
              </a:spcAft>
            </a:pPr>
            <a:r>
              <a:rPr lang="en"/>
              <a:t>Improve the access to fresh foods for</a:t>
            </a:r>
          </a:p>
          <a:p>
            <a:pPr marL="0" lvl="0" indent="457200" rtl="0">
              <a:spcBef>
                <a:spcPts val="0"/>
              </a:spcBef>
              <a:spcAft>
                <a:spcPts val="0"/>
              </a:spcAft>
              <a:buNone/>
            </a:pPr>
            <a:r>
              <a:rPr lang="en"/>
              <a:t>local families</a:t>
            </a:r>
          </a:p>
          <a:p>
            <a:pPr lvl="0" rtl="0">
              <a:spcBef>
                <a:spcPts val="0"/>
              </a:spcBef>
              <a:spcAft>
                <a:spcPts val="0"/>
              </a:spcAft>
              <a:buNone/>
            </a:pPr>
            <a:endParaRPr/>
          </a:p>
          <a:p>
            <a:pPr marL="457200" lvl="0" indent="-228600" rtl="0">
              <a:spcBef>
                <a:spcPts val="0"/>
              </a:spcBef>
              <a:spcAft>
                <a:spcPts val="0"/>
              </a:spcAft>
            </a:pPr>
            <a:r>
              <a:rPr lang="en"/>
              <a:t>Provide educational programming </a:t>
            </a:r>
          </a:p>
          <a:p>
            <a:pPr lvl="0" rtl="0">
              <a:spcBef>
                <a:spcPts val="0"/>
              </a:spcBef>
              <a:spcAft>
                <a:spcPts val="0"/>
              </a:spcAft>
              <a:buNone/>
            </a:pPr>
            <a:endParaRPr/>
          </a:p>
          <a:p>
            <a:pPr marL="457200" lvl="0" indent="-228600" rtl="0">
              <a:spcBef>
                <a:spcPts val="0"/>
              </a:spcBef>
              <a:spcAft>
                <a:spcPts val="0"/>
              </a:spcAft>
            </a:pPr>
            <a:r>
              <a:rPr lang="en"/>
              <a:t>Pass on traditions of healthy living and </a:t>
            </a:r>
          </a:p>
          <a:p>
            <a:pPr lvl="0" indent="457200" rtl="0">
              <a:spcBef>
                <a:spcPts val="0"/>
              </a:spcBef>
              <a:spcAft>
                <a:spcPts val="0"/>
              </a:spcAft>
              <a:buNone/>
            </a:pPr>
            <a:r>
              <a:rPr lang="en"/>
              <a:t>gardening</a:t>
            </a:r>
          </a:p>
          <a:p>
            <a:pPr lvl="0">
              <a:spcBef>
                <a:spcPts val="0"/>
              </a:spcBef>
              <a:buNone/>
            </a:pPr>
            <a:endParaRPr/>
          </a:p>
        </p:txBody>
      </p:sp>
      <p:pic>
        <p:nvPicPr>
          <p:cNvPr id="68" name="Shape 68"/>
          <p:cNvPicPr preferRelativeResize="0"/>
          <p:nvPr/>
        </p:nvPicPr>
        <p:blipFill>
          <a:blip r:embed="rId3">
            <a:alphaModFix/>
          </a:blip>
          <a:stretch>
            <a:fillRect/>
          </a:stretch>
        </p:blipFill>
        <p:spPr>
          <a:xfrm>
            <a:off x="4863975" y="1152475"/>
            <a:ext cx="3832774" cy="21559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Community Involvement</a:t>
            </a:r>
          </a:p>
        </p:txBody>
      </p:sp>
      <p:sp>
        <p:nvSpPr>
          <p:cNvPr id="74" name="Shape 74"/>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pPr>
            <a:r>
              <a:rPr lang="en"/>
              <a:t>Make the area feel more cohesive</a:t>
            </a:r>
          </a:p>
          <a:p>
            <a:pPr lvl="0" rtl="0">
              <a:spcBef>
                <a:spcPts val="0"/>
              </a:spcBef>
              <a:buNone/>
            </a:pPr>
            <a:endParaRPr/>
          </a:p>
          <a:p>
            <a:pPr marL="457200" lvl="0" indent="-228600" rtl="0">
              <a:spcBef>
                <a:spcPts val="0"/>
              </a:spcBef>
            </a:pPr>
            <a:r>
              <a:rPr lang="en"/>
              <a:t>“Culture club” with local church</a:t>
            </a:r>
          </a:p>
          <a:p>
            <a:pPr lvl="0" rtl="0">
              <a:spcBef>
                <a:spcPts val="0"/>
              </a:spcBef>
              <a:buNone/>
            </a:pPr>
            <a:endParaRPr/>
          </a:p>
        </p:txBody>
      </p:sp>
      <p:pic>
        <p:nvPicPr>
          <p:cNvPr id="75" name="Shape 75"/>
          <p:cNvPicPr preferRelativeResize="0"/>
          <p:nvPr/>
        </p:nvPicPr>
        <p:blipFill>
          <a:blip r:embed="rId3">
            <a:alphaModFix/>
          </a:blip>
          <a:stretch>
            <a:fillRect/>
          </a:stretch>
        </p:blipFill>
        <p:spPr>
          <a:xfrm>
            <a:off x="4714074" y="1017724"/>
            <a:ext cx="4176500" cy="2786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Physical dimensions</a:t>
            </a:r>
          </a:p>
        </p:txBody>
      </p:sp>
      <p:sp>
        <p:nvSpPr>
          <p:cNvPr id="81" name="Shape 81"/>
          <p:cNvSpPr txBox="1">
            <a:spLocks noGrp="1"/>
          </p:cNvSpPr>
          <p:nvPr>
            <p:ph type="body" idx="1"/>
          </p:nvPr>
        </p:nvSpPr>
        <p:spPr>
          <a:xfrm>
            <a:off x="311700" y="1049108"/>
            <a:ext cx="3833400" cy="3416400"/>
          </a:xfrm>
          <a:prstGeom prst="rect">
            <a:avLst/>
          </a:prstGeom>
        </p:spPr>
        <p:txBody>
          <a:bodyPr lIns="91425" tIns="91425" rIns="91425" bIns="91425" anchor="t" anchorCtr="0">
            <a:noAutofit/>
          </a:bodyPr>
          <a:lstStyle/>
          <a:p>
            <a:pPr marL="457200" lvl="0" indent="-228600" rtl="0">
              <a:spcBef>
                <a:spcPts val="0"/>
              </a:spcBef>
            </a:pPr>
            <a:r>
              <a:rPr lang="en" dirty="0"/>
              <a:t>70 Raised Beds with more being added this summer</a:t>
            </a:r>
          </a:p>
          <a:p>
            <a:pPr marL="457200" lvl="0" indent="-228600" rtl="0">
              <a:spcBef>
                <a:spcPts val="0"/>
              </a:spcBef>
            </a:pPr>
            <a:r>
              <a:rPr lang="en" dirty="0"/>
              <a:t>Beds are typically 4 feet by 16 feet</a:t>
            </a:r>
          </a:p>
          <a:p>
            <a:pPr marL="457200" lvl="0" indent="-228600" rtl="0">
              <a:spcBef>
                <a:spcPts val="0"/>
              </a:spcBef>
            </a:pPr>
            <a:r>
              <a:rPr lang="en" dirty="0"/>
              <a:t>Between the beds there is typically 3-4 feet</a:t>
            </a:r>
          </a:p>
          <a:p>
            <a:pPr marL="457200" lvl="0" indent="-228600" rtl="0">
              <a:spcBef>
                <a:spcPts val="0"/>
              </a:spcBef>
            </a:pPr>
            <a:r>
              <a:rPr lang="en" dirty="0"/>
              <a:t>Additional Artichoke bed that is dug out and filled with compost</a:t>
            </a:r>
          </a:p>
          <a:p>
            <a:pPr lvl="0" rtl="0">
              <a:spcBef>
                <a:spcPts val="0"/>
              </a:spcBef>
              <a:buNone/>
            </a:pPr>
            <a:r>
              <a:rPr lang="en" dirty="0"/>
              <a:t>There is a newly expanded section of the garden that is about ¼ acre</a:t>
            </a:r>
          </a:p>
          <a:p>
            <a:pPr lvl="0">
              <a:spcBef>
                <a:spcPts val="0"/>
              </a:spcBef>
              <a:buNone/>
            </a:pPr>
            <a:endParaRPr dirty="0"/>
          </a:p>
        </p:txBody>
      </p:sp>
      <p:pic>
        <p:nvPicPr>
          <p:cNvPr id="82" name="Shape 82"/>
          <p:cNvPicPr preferRelativeResize="0"/>
          <p:nvPr/>
        </p:nvPicPr>
        <p:blipFill>
          <a:blip r:embed="rId3">
            <a:alphaModFix/>
          </a:blip>
          <a:stretch>
            <a:fillRect/>
          </a:stretch>
        </p:blipFill>
        <p:spPr>
          <a:xfrm>
            <a:off x="4232474" y="736788"/>
            <a:ext cx="4911525" cy="366992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Crops</a:t>
            </a:r>
          </a:p>
        </p:txBody>
      </p:sp>
      <p:sp>
        <p:nvSpPr>
          <p:cNvPr id="88" name="Shape 88"/>
          <p:cNvSpPr txBox="1">
            <a:spLocks noGrp="1"/>
          </p:cNvSpPr>
          <p:nvPr>
            <p:ph type="body" idx="1"/>
          </p:nvPr>
        </p:nvSpPr>
        <p:spPr>
          <a:xfrm>
            <a:off x="311700" y="1112720"/>
            <a:ext cx="2535000" cy="3416400"/>
          </a:xfrm>
          <a:prstGeom prst="rect">
            <a:avLst/>
          </a:prstGeom>
        </p:spPr>
        <p:txBody>
          <a:bodyPr lIns="91425" tIns="91425" rIns="91425" bIns="91425" anchor="t" anchorCtr="0">
            <a:noAutofit/>
          </a:bodyPr>
          <a:lstStyle/>
          <a:p>
            <a:pPr marL="457200" lvl="0" indent="-228600" rtl="0">
              <a:spcBef>
                <a:spcPts val="0"/>
              </a:spcBef>
              <a:buClr>
                <a:schemeClr val="dk1"/>
              </a:buClr>
            </a:pPr>
            <a:r>
              <a:rPr lang="en" dirty="0">
                <a:solidFill>
                  <a:schemeClr val="dk1"/>
                </a:solidFill>
              </a:rPr>
              <a:t>Tomatoes</a:t>
            </a:r>
          </a:p>
          <a:p>
            <a:pPr marL="457200" lvl="0" indent="-228600" rtl="0">
              <a:spcBef>
                <a:spcPts val="0"/>
              </a:spcBef>
              <a:buClr>
                <a:schemeClr val="dk1"/>
              </a:buClr>
            </a:pPr>
            <a:r>
              <a:rPr lang="en" dirty="0">
                <a:solidFill>
                  <a:schemeClr val="dk1"/>
                </a:solidFill>
              </a:rPr>
              <a:t>Potatoes</a:t>
            </a:r>
          </a:p>
          <a:p>
            <a:pPr marL="457200" lvl="0" indent="-228600" rtl="0">
              <a:spcBef>
                <a:spcPts val="0"/>
              </a:spcBef>
              <a:buClr>
                <a:schemeClr val="dk1"/>
              </a:buClr>
            </a:pPr>
            <a:r>
              <a:rPr lang="en" dirty="0">
                <a:solidFill>
                  <a:schemeClr val="dk1"/>
                </a:solidFill>
              </a:rPr>
              <a:t>Cucumber</a:t>
            </a:r>
          </a:p>
          <a:p>
            <a:pPr marL="457200" lvl="0" indent="-228600" rtl="0">
              <a:spcBef>
                <a:spcPts val="0"/>
              </a:spcBef>
              <a:buClr>
                <a:schemeClr val="dk1"/>
              </a:buClr>
            </a:pPr>
            <a:r>
              <a:rPr lang="en" dirty="0">
                <a:solidFill>
                  <a:schemeClr val="dk1"/>
                </a:solidFill>
              </a:rPr>
              <a:t>Green beans</a:t>
            </a:r>
          </a:p>
          <a:p>
            <a:pPr marL="457200" lvl="0" indent="-228600" rtl="0">
              <a:spcBef>
                <a:spcPts val="0"/>
              </a:spcBef>
              <a:buClr>
                <a:schemeClr val="dk1"/>
              </a:buClr>
            </a:pPr>
            <a:r>
              <a:rPr lang="en" dirty="0">
                <a:solidFill>
                  <a:schemeClr val="dk1"/>
                </a:solidFill>
              </a:rPr>
              <a:t>Sugar snap peas</a:t>
            </a:r>
          </a:p>
          <a:p>
            <a:pPr marL="457200" lvl="0" indent="-228600" rtl="0">
              <a:spcBef>
                <a:spcPts val="0"/>
              </a:spcBef>
              <a:buClr>
                <a:schemeClr val="dk1"/>
              </a:buClr>
            </a:pPr>
            <a:r>
              <a:rPr lang="en" dirty="0">
                <a:solidFill>
                  <a:schemeClr val="dk1"/>
                </a:solidFill>
              </a:rPr>
              <a:t>Carrots</a:t>
            </a:r>
          </a:p>
          <a:p>
            <a:pPr marL="457200" lvl="0" indent="-228600" rtl="0">
              <a:spcBef>
                <a:spcPts val="0"/>
              </a:spcBef>
              <a:buClr>
                <a:schemeClr val="dk1"/>
              </a:buClr>
            </a:pPr>
            <a:r>
              <a:rPr lang="en" dirty="0">
                <a:solidFill>
                  <a:schemeClr val="dk1"/>
                </a:solidFill>
              </a:rPr>
              <a:t>Beet</a:t>
            </a:r>
          </a:p>
          <a:p>
            <a:pPr marL="457200" lvl="0" indent="-228600" rtl="0">
              <a:spcBef>
                <a:spcPts val="0"/>
              </a:spcBef>
              <a:buClr>
                <a:schemeClr val="dk1"/>
              </a:buClr>
            </a:pPr>
            <a:r>
              <a:rPr lang="en" dirty="0">
                <a:solidFill>
                  <a:schemeClr val="dk1"/>
                </a:solidFill>
              </a:rPr>
              <a:t>Jicama</a:t>
            </a:r>
          </a:p>
          <a:p>
            <a:pPr marL="457200" lvl="0" indent="-228600" rtl="0">
              <a:spcBef>
                <a:spcPts val="0"/>
              </a:spcBef>
              <a:buClr>
                <a:schemeClr val="dk1"/>
              </a:buClr>
            </a:pPr>
            <a:r>
              <a:rPr lang="en" dirty="0">
                <a:solidFill>
                  <a:schemeClr val="dk1"/>
                </a:solidFill>
              </a:rPr>
              <a:t>Sweet potato</a:t>
            </a:r>
          </a:p>
          <a:p>
            <a:pPr marL="457200" lvl="0" indent="-228600" rtl="0">
              <a:spcBef>
                <a:spcPts val="0"/>
              </a:spcBef>
              <a:buClr>
                <a:schemeClr val="dk1"/>
              </a:buClr>
            </a:pPr>
            <a:r>
              <a:rPr lang="en" dirty="0">
                <a:solidFill>
                  <a:schemeClr val="dk1"/>
                </a:solidFill>
              </a:rPr>
              <a:t>Garlic</a:t>
            </a:r>
          </a:p>
          <a:p>
            <a:pPr marL="457200" lvl="0" indent="-228600">
              <a:spcBef>
                <a:spcPts val="0"/>
              </a:spcBef>
              <a:buClr>
                <a:schemeClr val="dk1"/>
              </a:buClr>
            </a:pPr>
            <a:r>
              <a:rPr lang="en" dirty="0">
                <a:solidFill>
                  <a:schemeClr val="dk1"/>
                </a:solidFill>
              </a:rPr>
              <a:t>Fennel</a:t>
            </a:r>
          </a:p>
        </p:txBody>
      </p:sp>
      <p:sp>
        <p:nvSpPr>
          <p:cNvPr id="89" name="Shape 89"/>
          <p:cNvSpPr txBox="1"/>
          <p:nvPr/>
        </p:nvSpPr>
        <p:spPr>
          <a:xfrm>
            <a:off x="3303075" y="1058368"/>
            <a:ext cx="2790600" cy="3416400"/>
          </a:xfrm>
          <a:prstGeom prst="rect">
            <a:avLst/>
          </a:prstGeom>
          <a:noFill/>
          <a:ln>
            <a:noFill/>
          </a:ln>
        </p:spPr>
        <p:txBody>
          <a:bodyPr lIns="91425" tIns="91425" rIns="91425" bIns="91425" anchor="t" anchorCtr="0">
            <a:noAutofit/>
          </a:bodyPr>
          <a:lstStyle/>
          <a:p>
            <a:pPr marL="457200" lvl="0" indent="-342900" rtl="0">
              <a:lnSpc>
                <a:spcPct val="115000"/>
              </a:lnSpc>
              <a:spcBef>
                <a:spcPts val="0"/>
              </a:spcBef>
              <a:spcAft>
                <a:spcPts val="1600"/>
              </a:spcAft>
              <a:buClr>
                <a:schemeClr val="dk1"/>
              </a:buClr>
              <a:buSzPct val="100000"/>
            </a:pPr>
            <a:r>
              <a:rPr lang="en" sz="1800" dirty="0">
                <a:solidFill>
                  <a:schemeClr val="dk1"/>
                </a:solidFill>
              </a:rPr>
              <a:t>Thyme</a:t>
            </a:r>
          </a:p>
          <a:p>
            <a:pPr marL="457200" lvl="0" indent="-342900" rtl="0">
              <a:lnSpc>
                <a:spcPct val="115000"/>
              </a:lnSpc>
              <a:spcBef>
                <a:spcPts val="0"/>
              </a:spcBef>
              <a:spcAft>
                <a:spcPts val="1600"/>
              </a:spcAft>
              <a:buClr>
                <a:schemeClr val="dk1"/>
              </a:buClr>
              <a:buSzPct val="100000"/>
            </a:pPr>
            <a:r>
              <a:rPr lang="en" sz="1800" dirty="0">
                <a:solidFill>
                  <a:schemeClr val="dk1"/>
                </a:solidFill>
              </a:rPr>
              <a:t>Oregano</a:t>
            </a:r>
          </a:p>
          <a:p>
            <a:pPr marL="457200" lvl="0" indent="-342900" rtl="0">
              <a:lnSpc>
                <a:spcPct val="115000"/>
              </a:lnSpc>
              <a:spcBef>
                <a:spcPts val="0"/>
              </a:spcBef>
              <a:spcAft>
                <a:spcPts val="1600"/>
              </a:spcAft>
              <a:buClr>
                <a:schemeClr val="dk1"/>
              </a:buClr>
              <a:buSzPct val="100000"/>
            </a:pPr>
            <a:r>
              <a:rPr lang="en" sz="1800" dirty="0">
                <a:solidFill>
                  <a:schemeClr val="dk1"/>
                </a:solidFill>
              </a:rPr>
              <a:t>Lavender</a:t>
            </a:r>
          </a:p>
          <a:p>
            <a:pPr marL="457200" lvl="0" indent="-342900" rtl="0">
              <a:lnSpc>
                <a:spcPct val="115000"/>
              </a:lnSpc>
              <a:spcBef>
                <a:spcPts val="0"/>
              </a:spcBef>
              <a:spcAft>
                <a:spcPts val="1600"/>
              </a:spcAft>
              <a:buClr>
                <a:schemeClr val="dk1"/>
              </a:buClr>
              <a:buSzPct val="100000"/>
            </a:pPr>
            <a:r>
              <a:rPr lang="en" sz="1800" dirty="0">
                <a:solidFill>
                  <a:schemeClr val="dk1"/>
                </a:solidFill>
              </a:rPr>
              <a:t>Dill</a:t>
            </a:r>
          </a:p>
          <a:p>
            <a:pPr marL="457200" lvl="0" indent="-342900" rtl="0">
              <a:lnSpc>
                <a:spcPct val="115000"/>
              </a:lnSpc>
              <a:spcBef>
                <a:spcPts val="0"/>
              </a:spcBef>
              <a:spcAft>
                <a:spcPts val="1600"/>
              </a:spcAft>
              <a:buClr>
                <a:schemeClr val="dk1"/>
              </a:buClr>
              <a:buSzPct val="100000"/>
            </a:pPr>
            <a:r>
              <a:rPr lang="en" sz="1800" dirty="0">
                <a:solidFill>
                  <a:schemeClr val="dk1"/>
                </a:solidFill>
              </a:rPr>
              <a:t>Collard</a:t>
            </a:r>
          </a:p>
          <a:p>
            <a:pPr marL="457200" lvl="0" indent="-342900" rtl="0">
              <a:lnSpc>
                <a:spcPct val="115000"/>
              </a:lnSpc>
              <a:spcBef>
                <a:spcPts val="0"/>
              </a:spcBef>
              <a:spcAft>
                <a:spcPts val="1600"/>
              </a:spcAft>
              <a:buClr>
                <a:schemeClr val="dk1"/>
              </a:buClr>
              <a:buSzPct val="100000"/>
            </a:pPr>
            <a:r>
              <a:rPr lang="en" sz="1800" dirty="0">
                <a:solidFill>
                  <a:schemeClr val="dk1"/>
                </a:solidFill>
              </a:rPr>
              <a:t>Mustard</a:t>
            </a:r>
          </a:p>
          <a:p>
            <a:pPr marL="457200" lvl="0" indent="-342900" rtl="0">
              <a:lnSpc>
                <a:spcPct val="115000"/>
              </a:lnSpc>
              <a:spcBef>
                <a:spcPts val="0"/>
              </a:spcBef>
              <a:spcAft>
                <a:spcPts val="1600"/>
              </a:spcAft>
              <a:buClr>
                <a:schemeClr val="dk1"/>
              </a:buClr>
              <a:buSzPct val="100000"/>
            </a:pPr>
            <a:r>
              <a:rPr lang="en" sz="1800" dirty="0">
                <a:solidFill>
                  <a:schemeClr val="dk1"/>
                </a:solidFill>
              </a:rPr>
              <a:t>Turnip</a:t>
            </a:r>
          </a:p>
          <a:p>
            <a:pPr marL="457200" lvl="0" indent="-342900" rtl="0">
              <a:lnSpc>
                <a:spcPct val="115000"/>
              </a:lnSpc>
              <a:spcBef>
                <a:spcPts val="0"/>
              </a:spcBef>
              <a:spcAft>
                <a:spcPts val="1600"/>
              </a:spcAft>
              <a:buClr>
                <a:schemeClr val="dk1"/>
              </a:buClr>
              <a:buSzPct val="100000"/>
            </a:pPr>
            <a:r>
              <a:rPr lang="en" sz="1800" dirty="0">
                <a:solidFill>
                  <a:schemeClr val="dk1"/>
                </a:solidFill>
              </a:rPr>
              <a:t>Swiss chard</a:t>
            </a:r>
          </a:p>
          <a:p>
            <a:pPr marL="457200" lvl="0" indent="-342900" rtl="0">
              <a:lnSpc>
                <a:spcPct val="115000"/>
              </a:lnSpc>
              <a:spcBef>
                <a:spcPts val="0"/>
              </a:spcBef>
              <a:spcAft>
                <a:spcPts val="1600"/>
              </a:spcAft>
              <a:buClr>
                <a:schemeClr val="dk1"/>
              </a:buClr>
              <a:buSzPct val="100000"/>
            </a:pPr>
            <a:r>
              <a:rPr lang="en" sz="1800" dirty="0">
                <a:solidFill>
                  <a:schemeClr val="dk1"/>
                </a:solidFill>
              </a:rPr>
              <a:t>Kohlrabi</a:t>
            </a:r>
          </a:p>
          <a:p>
            <a:pPr marL="457200" lvl="0" indent="-342900" rtl="0">
              <a:lnSpc>
                <a:spcPct val="115000"/>
              </a:lnSpc>
              <a:spcBef>
                <a:spcPts val="0"/>
              </a:spcBef>
              <a:spcAft>
                <a:spcPts val="1600"/>
              </a:spcAft>
              <a:buClr>
                <a:schemeClr val="dk1"/>
              </a:buClr>
              <a:buSzPct val="100000"/>
            </a:pPr>
            <a:r>
              <a:rPr lang="en" sz="1800" dirty="0">
                <a:solidFill>
                  <a:schemeClr val="dk1"/>
                </a:solidFill>
              </a:rPr>
              <a:t>Raspberries</a:t>
            </a:r>
          </a:p>
        </p:txBody>
      </p:sp>
      <p:sp>
        <p:nvSpPr>
          <p:cNvPr id="90" name="Shape 90"/>
          <p:cNvSpPr txBox="1"/>
          <p:nvPr/>
        </p:nvSpPr>
        <p:spPr>
          <a:xfrm>
            <a:off x="5935700" y="1066229"/>
            <a:ext cx="2790600" cy="3240600"/>
          </a:xfrm>
          <a:prstGeom prst="rect">
            <a:avLst/>
          </a:prstGeom>
          <a:noFill/>
          <a:ln>
            <a:noFill/>
          </a:ln>
        </p:spPr>
        <p:txBody>
          <a:bodyPr lIns="91425" tIns="91425" rIns="91425" bIns="91425" anchor="t" anchorCtr="0">
            <a:noAutofit/>
          </a:bodyPr>
          <a:lstStyle/>
          <a:p>
            <a:pPr marL="457200" lvl="0" indent="-342900" rtl="0">
              <a:lnSpc>
                <a:spcPct val="115000"/>
              </a:lnSpc>
              <a:spcBef>
                <a:spcPts val="0"/>
              </a:spcBef>
              <a:spcAft>
                <a:spcPts val="1600"/>
              </a:spcAft>
              <a:buClr>
                <a:schemeClr val="dk1"/>
              </a:buClr>
              <a:buSzPct val="100000"/>
            </a:pPr>
            <a:r>
              <a:rPr lang="en" sz="1800">
                <a:solidFill>
                  <a:schemeClr val="dk1"/>
                </a:solidFill>
              </a:rPr>
              <a:t>Jalapeno peppers</a:t>
            </a:r>
          </a:p>
          <a:p>
            <a:pPr marL="457200" lvl="0" indent="-342900" rtl="0">
              <a:lnSpc>
                <a:spcPct val="115000"/>
              </a:lnSpc>
              <a:spcBef>
                <a:spcPts val="0"/>
              </a:spcBef>
              <a:spcAft>
                <a:spcPts val="1600"/>
              </a:spcAft>
              <a:buClr>
                <a:schemeClr val="dk1"/>
              </a:buClr>
              <a:buSzPct val="100000"/>
            </a:pPr>
            <a:r>
              <a:rPr lang="en" sz="1800">
                <a:solidFill>
                  <a:schemeClr val="dk1"/>
                </a:solidFill>
              </a:rPr>
              <a:t>Red potato</a:t>
            </a:r>
          </a:p>
          <a:p>
            <a:pPr marL="457200" lvl="0" indent="-342900" rtl="0">
              <a:lnSpc>
                <a:spcPct val="115000"/>
              </a:lnSpc>
              <a:spcBef>
                <a:spcPts val="0"/>
              </a:spcBef>
              <a:spcAft>
                <a:spcPts val="1600"/>
              </a:spcAft>
              <a:buClr>
                <a:schemeClr val="dk1"/>
              </a:buClr>
              <a:buSzPct val="100000"/>
            </a:pPr>
            <a:r>
              <a:rPr lang="en" sz="1800">
                <a:solidFill>
                  <a:schemeClr val="dk1"/>
                </a:solidFill>
              </a:rPr>
              <a:t>Sunflowers</a:t>
            </a:r>
          </a:p>
          <a:p>
            <a:pPr marL="457200" lvl="0" indent="-342900" rtl="0">
              <a:lnSpc>
                <a:spcPct val="115000"/>
              </a:lnSpc>
              <a:spcBef>
                <a:spcPts val="0"/>
              </a:spcBef>
              <a:spcAft>
                <a:spcPts val="1600"/>
              </a:spcAft>
              <a:buClr>
                <a:schemeClr val="dk1"/>
              </a:buClr>
              <a:buSzPct val="100000"/>
            </a:pPr>
            <a:r>
              <a:rPr lang="en" sz="1800">
                <a:solidFill>
                  <a:schemeClr val="dk1"/>
                </a:solidFill>
              </a:rPr>
              <a:t>Okra</a:t>
            </a:r>
          </a:p>
          <a:p>
            <a:pPr marL="457200" lvl="0" indent="-342900" rtl="0">
              <a:lnSpc>
                <a:spcPct val="115000"/>
              </a:lnSpc>
              <a:spcBef>
                <a:spcPts val="0"/>
              </a:spcBef>
              <a:spcAft>
                <a:spcPts val="1600"/>
              </a:spcAft>
              <a:buClr>
                <a:schemeClr val="dk1"/>
              </a:buClr>
              <a:buSzPct val="100000"/>
            </a:pPr>
            <a:r>
              <a:rPr lang="en" sz="1800">
                <a:solidFill>
                  <a:schemeClr val="dk1"/>
                </a:solidFill>
              </a:rPr>
              <a:t>Bitter melon</a:t>
            </a:r>
          </a:p>
          <a:p>
            <a:pPr marL="457200" lvl="0" indent="-342900" rtl="0">
              <a:lnSpc>
                <a:spcPct val="115000"/>
              </a:lnSpc>
              <a:spcBef>
                <a:spcPts val="0"/>
              </a:spcBef>
              <a:spcAft>
                <a:spcPts val="1600"/>
              </a:spcAft>
              <a:buClr>
                <a:schemeClr val="dk1"/>
              </a:buClr>
              <a:buSzPct val="100000"/>
            </a:pPr>
            <a:r>
              <a:rPr lang="en" sz="1800">
                <a:solidFill>
                  <a:schemeClr val="dk1"/>
                </a:solidFill>
              </a:rPr>
              <a:t>Loofa gourd</a:t>
            </a:r>
          </a:p>
          <a:p>
            <a:pPr marL="457200" lvl="0" indent="-342900" rtl="0">
              <a:lnSpc>
                <a:spcPct val="115000"/>
              </a:lnSpc>
              <a:spcBef>
                <a:spcPts val="0"/>
              </a:spcBef>
              <a:spcAft>
                <a:spcPts val="1600"/>
              </a:spcAft>
              <a:buClr>
                <a:schemeClr val="dk1"/>
              </a:buClr>
              <a:buSzPct val="100000"/>
            </a:pPr>
            <a:r>
              <a:rPr lang="en" sz="1800">
                <a:solidFill>
                  <a:schemeClr val="dk1"/>
                </a:solidFill>
              </a:rPr>
              <a:t>Summer squash</a:t>
            </a:r>
          </a:p>
          <a:p>
            <a:pPr marL="457200" lvl="0" indent="-342900" rtl="0">
              <a:lnSpc>
                <a:spcPct val="115000"/>
              </a:lnSpc>
              <a:spcBef>
                <a:spcPts val="0"/>
              </a:spcBef>
              <a:spcAft>
                <a:spcPts val="1600"/>
              </a:spcAft>
              <a:buClr>
                <a:schemeClr val="dk1"/>
              </a:buClr>
              <a:buSzPct val="100000"/>
            </a:pPr>
            <a:r>
              <a:rPr lang="en" sz="1800">
                <a:solidFill>
                  <a:schemeClr val="dk1"/>
                </a:solidFill>
              </a:rPr>
              <a:t>Eggplant </a:t>
            </a:r>
          </a:p>
          <a:p>
            <a:pPr marL="457200" lvl="0" indent="-342900" rtl="0">
              <a:lnSpc>
                <a:spcPct val="115000"/>
              </a:lnSpc>
              <a:spcBef>
                <a:spcPts val="0"/>
              </a:spcBef>
              <a:spcAft>
                <a:spcPts val="1600"/>
              </a:spcAft>
              <a:buClr>
                <a:schemeClr val="dk1"/>
              </a:buClr>
              <a:buSzPct val="100000"/>
            </a:pPr>
            <a:r>
              <a:rPr lang="en" sz="1800">
                <a:solidFill>
                  <a:schemeClr val="dk1"/>
                </a:solidFill>
              </a:rPr>
              <a:t>Asparagus</a:t>
            </a:r>
          </a:p>
          <a:p>
            <a:pPr marL="457200" lvl="0" indent="-342900" rtl="0">
              <a:lnSpc>
                <a:spcPct val="115000"/>
              </a:lnSpc>
              <a:spcBef>
                <a:spcPts val="0"/>
              </a:spcBef>
              <a:spcAft>
                <a:spcPts val="1600"/>
              </a:spcAft>
              <a:buClr>
                <a:schemeClr val="dk1"/>
              </a:buClr>
              <a:buSzPct val="100000"/>
            </a:pPr>
            <a:r>
              <a:rPr lang="en" sz="1800">
                <a:solidFill>
                  <a:schemeClr val="dk1"/>
                </a:solidFill>
              </a:rPr>
              <a:t>Bell peppers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Timeline</a:t>
            </a:r>
          </a:p>
        </p:txBody>
      </p:sp>
      <p:sp>
        <p:nvSpPr>
          <p:cNvPr id="96" name="Shape 96"/>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marL="457200" lvl="0" indent="-228600" rtl="0">
              <a:spcBef>
                <a:spcPts val="0"/>
              </a:spcBef>
            </a:pPr>
            <a:r>
              <a:rPr lang="en"/>
              <a:t>Start seedlings inside in March</a:t>
            </a:r>
          </a:p>
          <a:p>
            <a:pPr marL="457200" lvl="0" indent="-228600" rtl="0">
              <a:spcBef>
                <a:spcPts val="0"/>
              </a:spcBef>
            </a:pPr>
            <a:r>
              <a:rPr lang="en"/>
              <a:t>Plant in beds in April</a:t>
            </a:r>
          </a:p>
          <a:p>
            <a:pPr marL="457200" lvl="0" indent="-228600" rtl="0">
              <a:spcBef>
                <a:spcPts val="0"/>
              </a:spcBef>
            </a:pPr>
            <a:r>
              <a:rPr lang="en"/>
              <a:t>Grow throughout the spring and summer through Thanksgiving</a:t>
            </a:r>
          </a:p>
          <a:p>
            <a:pPr marL="457200" lvl="0" indent="-228600" rtl="0">
              <a:spcBef>
                <a:spcPts val="0"/>
              </a:spcBef>
            </a:pPr>
            <a:r>
              <a:rPr lang="en"/>
              <a:t>Crops are rotated each year</a:t>
            </a:r>
          </a:p>
          <a:p>
            <a:pPr marL="457200" lvl="0" indent="-228600" rtl="0">
              <a:spcBef>
                <a:spcPts val="0"/>
              </a:spcBef>
            </a:pPr>
            <a:r>
              <a:rPr lang="en"/>
              <a:t>There is little on-site storage for harvested crops so almost everything is given away weekly</a:t>
            </a:r>
          </a:p>
          <a:p>
            <a:pPr marL="914400" lvl="1" indent="-228600" rtl="0">
              <a:spcBef>
                <a:spcPts val="0"/>
              </a:spcBef>
            </a:pPr>
            <a:r>
              <a:rPr lang="en"/>
              <a:t>Crops go home with growers, into food boxes for donation, or sold at a weekly market</a:t>
            </a:r>
          </a:p>
          <a:p>
            <a:pPr lvl="0">
              <a:spcBef>
                <a:spcPts val="0"/>
              </a:spcBef>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Water</a:t>
            </a:r>
          </a:p>
        </p:txBody>
      </p:sp>
      <p:sp>
        <p:nvSpPr>
          <p:cNvPr id="102" name="Shape 102"/>
          <p:cNvSpPr txBox="1">
            <a:spLocks noGrp="1"/>
          </p:cNvSpPr>
          <p:nvPr>
            <p:ph type="body" idx="1"/>
          </p:nvPr>
        </p:nvSpPr>
        <p:spPr>
          <a:xfrm>
            <a:off x="311700" y="1017725"/>
            <a:ext cx="8520600" cy="3416400"/>
          </a:xfrm>
          <a:prstGeom prst="rect">
            <a:avLst/>
          </a:prstGeom>
        </p:spPr>
        <p:txBody>
          <a:bodyPr lIns="91425" tIns="91425" rIns="91425" bIns="91425" anchor="t" anchorCtr="0">
            <a:noAutofit/>
          </a:bodyPr>
          <a:lstStyle/>
          <a:p>
            <a:pPr lvl="0" indent="-228600" rtl="0">
              <a:lnSpc>
                <a:spcPct val="100000"/>
              </a:lnSpc>
              <a:spcBef>
                <a:spcPts val="0"/>
              </a:spcBef>
            </a:pPr>
            <a:r>
              <a:rPr lang="en" sz="1600" dirty="0"/>
              <a:t>Currently getting City Water through Unit 4 School district</a:t>
            </a:r>
          </a:p>
          <a:p>
            <a:pPr lvl="0" indent="-228600" rtl="0">
              <a:lnSpc>
                <a:spcPct val="100000"/>
              </a:lnSpc>
              <a:spcBef>
                <a:spcPts val="0"/>
              </a:spcBef>
            </a:pPr>
            <a:r>
              <a:rPr lang="en" sz="1600" dirty="0"/>
              <a:t>Limited irrigation systems through drip hoses</a:t>
            </a:r>
          </a:p>
          <a:p>
            <a:pPr lvl="0" indent="-228600" rtl="0">
              <a:lnSpc>
                <a:spcPct val="100000"/>
              </a:lnSpc>
              <a:spcBef>
                <a:spcPts val="0"/>
              </a:spcBef>
            </a:pPr>
            <a:r>
              <a:rPr lang="en" sz="1600" dirty="0"/>
              <a:t>Water pressure could be an issue in the new expanded sections</a:t>
            </a:r>
          </a:p>
          <a:p>
            <a:pPr lvl="0" indent="-228600" rtl="0">
              <a:lnSpc>
                <a:spcPct val="100000"/>
              </a:lnSpc>
              <a:spcBef>
                <a:spcPts val="0"/>
              </a:spcBef>
            </a:pPr>
            <a:r>
              <a:rPr lang="en" sz="1600" dirty="0"/>
              <a:t>The garden is watered daily unless there is at least and inch of rain</a:t>
            </a:r>
          </a:p>
          <a:p>
            <a:pPr lvl="0" indent="-228600">
              <a:lnSpc>
                <a:spcPct val="100000"/>
              </a:lnSpc>
              <a:spcBef>
                <a:spcPts val="0"/>
              </a:spcBef>
            </a:pPr>
            <a:r>
              <a:rPr lang="en" sz="1600" dirty="0"/>
              <a:t>Ideally the garden would use water without Chlorine or Fluoride</a:t>
            </a:r>
          </a:p>
        </p:txBody>
      </p:sp>
      <p:pic>
        <p:nvPicPr>
          <p:cNvPr id="103" name="Shape 103" descr="Image result for drip hose"/>
          <p:cNvPicPr preferRelativeResize="0"/>
          <p:nvPr/>
        </p:nvPicPr>
        <p:blipFill>
          <a:blip r:embed="rId3">
            <a:alphaModFix/>
          </a:blip>
          <a:stretch>
            <a:fillRect/>
          </a:stretch>
        </p:blipFill>
        <p:spPr>
          <a:xfrm>
            <a:off x="2528515" y="3148717"/>
            <a:ext cx="3759574" cy="199478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rtl="0">
              <a:lnSpc>
                <a:spcPct val="100000"/>
              </a:lnSpc>
              <a:spcBef>
                <a:spcPts val="0"/>
              </a:spcBef>
              <a:spcAft>
                <a:spcPts val="0"/>
              </a:spcAft>
              <a:buNone/>
            </a:pPr>
            <a:r>
              <a:rPr lang="en"/>
              <a:t>Crops are not certified as organic</a:t>
            </a:r>
          </a:p>
          <a:p>
            <a:pPr lvl="0" rtl="0">
              <a:lnSpc>
                <a:spcPct val="100000"/>
              </a:lnSpc>
              <a:spcBef>
                <a:spcPts val="0"/>
              </a:spcBef>
              <a:spcAft>
                <a:spcPts val="0"/>
              </a:spcAft>
              <a:buNone/>
            </a:pPr>
            <a:r>
              <a:rPr lang="en"/>
              <a:t>but the use of synthetic herbicides,</a:t>
            </a:r>
          </a:p>
          <a:p>
            <a:pPr lvl="0">
              <a:lnSpc>
                <a:spcPct val="100000"/>
              </a:lnSpc>
              <a:spcBef>
                <a:spcPts val="0"/>
              </a:spcBef>
              <a:spcAft>
                <a:spcPts val="0"/>
              </a:spcAft>
              <a:buNone/>
            </a:pPr>
            <a:r>
              <a:rPr lang="en"/>
              <a:t>fertilizers, and pesticides are </a:t>
            </a:r>
          </a:p>
          <a:p>
            <a:pPr lvl="0">
              <a:lnSpc>
                <a:spcPct val="100000"/>
              </a:lnSpc>
              <a:spcBef>
                <a:spcPts val="0"/>
              </a:spcBef>
              <a:spcAft>
                <a:spcPts val="0"/>
              </a:spcAft>
              <a:buNone/>
            </a:pPr>
            <a:r>
              <a:rPr lang="en"/>
              <a:t>prohibited</a:t>
            </a:r>
          </a:p>
          <a:p>
            <a:pPr lvl="0">
              <a:spcBef>
                <a:spcPts val="0"/>
              </a:spcBef>
              <a:buNone/>
            </a:pPr>
            <a:endParaRPr/>
          </a:p>
          <a:p>
            <a:pPr lvl="0">
              <a:spcBef>
                <a:spcPts val="0"/>
              </a:spcBef>
              <a:buNone/>
            </a:pPr>
            <a:endParaRPr/>
          </a:p>
          <a:p>
            <a:pPr lvl="0">
              <a:spcBef>
                <a:spcPts val="0"/>
              </a:spcBef>
              <a:buNone/>
            </a:pPr>
            <a:endParaRPr/>
          </a:p>
          <a:p>
            <a:pPr lvl="0">
              <a:spcBef>
                <a:spcPts val="0"/>
              </a:spcBef>
              <a:buNone/>
            </a:pPr>
            <a:r>
              <a:rPr lang="en"/>
              <a:t>The soil that is used in the garden is compost either from the garden or compost from the Landscape Recycling Center</a:t>
            </a:r>
          </a:p>
        </p:txBody>
      </p:sp>
      <p:pic>
        <p:nvPicPr>
          <p:cNvPr id="109" name="Shape 109" descr="Image result for vegetables"/>
          <p:cNvPicPr preferRelativeResize="0"/>
          <p:nvPr/>
        </p:nvPicPr>
        <p:blipFill>
          <a:blip r:embed="rId3">
            <a:alphaModFix/>
          </a:blip>
          <a:stretch>
            <a:fillRect/>
          </a:stretch>
        </p:blipFill>
        <p:spPr>
          <a:xfrm>
            <a:off x="3934375" y="806825"/>
            <a:ext cx="4621550" cy="2460824"/>
          </a:xfrm>
          <a:prstGeom prst="rect">
            <a:avLst/>
          </a:prstGeom>
          <a:noFill/>
          <a:ln>
            <a:noFill/>
          </a:ln>
        </p:spPr>
      </p:pic>
    </p:spTree>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1157</Words>
  <Application>Microsoft Office PowerPoint</Application>
  <PresentationFormat>On-screen Show (16:9)</PresentationFormat>
  <Paragraphs>130</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Times New Roman</vt:lpstr>
      <vt:lpstr>simple-light-2</vt:lpstr>
      <vt:lpstr> Consumer Oriented Design Garden Project</vt:lpstr>
      <vt:lpstr>Randolph-Street community Garden</vt:lpstr>
      <vt:lpstr>Garden Goals: Ongoing</vt:lpstr>
      <vt:lpstr>Community Involvement</vt:lpstr>
      <vt:lpstr>Physical dimensions</vt:lpstr>
      <vt:lpstr>Crops</vt:lpstr>
      <vt:lpstr>Timeline</vt:lpstr>
      <vt:lpstr>Water</vt:lpstr>
      <vt:lpstr>PowerPoint Presentation</vt:lpstr>
      <vt:lpstr>Money</vt:lpstr>
      <vt:lpstr>Volunteers</vt:lpstr>
      <vt:lpstr>Garden Goals: Long-term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Consumer Oriented Design Garden Project</dc:title>
  <cp:lastModifiedBy>robbnnlt</cp:lastModifiedBy>
  <cp:revision>1</cp:revision>
  <dcterms:modified xsi:type="dcterms:W3CDTF">2017-04-14T18:35:06Z</dcterms:modified>
</cp:coreProperties>
</file>